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DAC3597-FDEB-4671-907E-567C39CC5E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</a:rPr>
              <a:t>ИНВЕСТИЦИОННАЯ ДЕЯТЕЛЬНОСТЬ </a:t>
            </a:r>
            <a:r>
              <a:rPr lang="ru-RU" b="1" dirty="0" smtClean="0">
                <a:latin typeface="Times New Roman" pitchFamily="18" charset="0"/>
              </a:rPr>
              <a:t>ПРЕДПРИЯТИЯ и</a:t>
            </a:r>
            <a:r>
              <a:rPr lang="ru-RU" b="1" dirty="0" smtClean="0">
                <a:latin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</a:rPr>
              <a:t>ЭКОНОМИЧЕСКАЯ </a:t>
            </a:r>
            <a:r>
              <a:rPr lang="ru-RU" b="1" dirty="0">
                <a:latin typeface="Times New Roman" pitchFamily="18" charset="0"/>
              </a:rPr>
              <a:t>ЭФФЕКТИВНОСТЬ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Инвестиции (от английского </a:t>
            </a:r>
            <a:r>
              <a:rPr lang="en-US">
                <a:latin typeface="Times New Roman" pitchFamily="18" charset="0"/>
              </a:rPr>
              <a:t>investment</a:t>
            </a:r>
            <a:r>
              <a:rPr lang="ru-RU">
                <a:latin typeface="Times New Roman" pitchFamily="18" charset="0"/>
              </a:rPr>
              <a:t>) означают «капитальные вложения».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Инвестиции</a:t>
            </a:r>
            <a:r>
              <a:rPr lang="ru-RU">
                <a:latin typeface="Times New Roman" pitchFamily="18" charset="0"/>
              </a:rPr>
              <a:t> – это вложения финансовых средств в различные виды экономической деятельности с целью сохранения и увеличения капитала.</a:t>
            </a:r>
            <a:r>
              <a:rPr lang="ru-RU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Ресурсы, предназначенные для инвестиций, условно делятся по следующим направлениям: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освоение и выпуск новой продукции;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техническое перевооружение;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расширение производства;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реконструкция;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новое строительство</a:t>
            </a:r>
            <a:r>
              <a:rPr lang="ru-RU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Капитальные вложения</a:t>
            </a:r>
            <a:r>
              <a:rPr lang="ru-RU">
                <a:latin typeface="Times New Roman" pitchFamily="18" charset="0"/>
              </a:rPr>
              <a:t> – это единовременные затраты на новое строительство, реконструкцию, расширение и техническое перевооружение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Новое строительство</a:t>
            </a:r>
            <a:r>
              <a:rPr lang="ru-RU">
                <a:latin typeface="Times New Roman" pitchFamily="18" charset="0"/>
              </a:rPr>
              <a:t> – это строительство новых промышленных предприятий, которое считается завершенным после ввода его на полную проектную мощность.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Под расширение действующего предприятия</a:t>
            </a:r>
            <a:r>
              <a:rPr lang="ru-RU">
                <a:latin typeface="Times New Roman" pitchFamily="18" charset="0"/>
              </a:rPr>
              <a:t> подразумевается строительство новых или расширение действующих цехов основного и вспомогательного производства с целью увеличения производственных мощностей при меньших  капитальных затратах и в более короткие сроки по сравнению с новым строительством.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Реконструкция действующего промышленного предприятия</a:t>
            </a:r>
            <a:r>
              <a:rPr lang="ru-RU">
                <a:latin typeface="Times New Roman" pitchFamily="18" charset="0"/>
              </a:rPr>
              <a:t> – это полное  или частичное переустройство с обновлением физически изношенного и морально устаревшего оборудования.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КЛАССИФИКАЦИЯ ИНВЕСТИЦИЙ</a:t>
            </a:r>
            <a:br>
              <a:rPr lang="ru-RU" b="1">
                <a:latin typeface="Times New Roman" pitchFamily="18" charset="0"/>
              </a:rPr>
            </a:br>
            <a:r>
              <a:rPr lang="ru-RU" b="1" i="1">
                <a:latin typeface="Times New Roman" pitchFamily="18" charset="0"/>
              </a:rPr>
              <a:t/>
            </a:r>
            <a:br>
              <a:rPr lang="ru-RU" b="1" i="1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1) </a:t>
            </a:r>
            <a:r>
              <a:rPr lang="ru-RU" i="1">
                <a:latin typeface="Times New Roman" pitchFamily="18" charset="0"/>
              </a:rPr>
              <a:t>по влиянию на конкурентные позиции предприятия 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пассивные инвестиции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активные инвестиции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3200">
                <a:latin typeface="Times New Roman" pitchFamily="18" charset="0"/>
              </a:rPr>
              <a:t>2) </a:t>
            </a:r>
            <a:r>
              <a:rPr lang="ru-RU" sz="3200" i="1">
                <a:latin typeface="Times New Roman" pitchFamily="18" charset="0"/>
              </a:rPr>
              <a:t>в зависимости от объекта</a:t>
            </a:r>
            <a:r>
              <a:rPr lang="ru-RU" sz="3200" i="1"/>
              <a:t> </a:t>
            </a:r>
            <a:r>
              <a:rPr lang="ru-RU" sz="3200" i="1">
                <a:latin typeface="Times New Roman" pitchFamily="18" charset="0"/>
              </a:rPr>
              <a:t>инвестирования</a:t>
            </a:r>
            <a:r>
              <a:rPr lang="ru-RU" sz="3200">
                <a:latin typeface="Times New Roman" pitchFamily="18" charset="0"/>
              </a:rPr>
              <a:t/>
            </a:r>
            <a:br>
              <a:rPr lang="ru-RU" sz="32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а) реальные инвестиции (это вложение денежных средств в физический капитал предприятий)</a:t>
            </a:r>
            <a:br>
              <a:rPr lang="ru-RU" sz="32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б) финансовые (портфельные) инвестиции (это вложение в покупку акций и других ценных бумаг и использование иных финансовых инструментов с целью увеличения финансового капитала инвестора. </a:t>
            </a:r>
            <a:br>
              <a:rPr lang="ru-RU" sz="32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в) инвестиции в научно-техническую продукцию;</a:t>
            </a:r>
            <a:br>
              <a:rPr lang="ru-RU" sz="3200">
                <a:latin typeface="Times New Roman" pitchFamily="18" charset="0"/>
              </a:rPr>
            </a:br>
            <a:r>
              <a:rPr lang="ru-RU" sz="3200">
                <a:latin typeface="Times New Roman" pitchFamily="18" charset="0"/>
              </a:rPr>
              <a:t>г) нематериальные инвестиции (в имущественные права и права на</a:t>
            </a:r>
            <a:r>
              <a:rPr lang="ru-RU" sz="3200"/>
              <a:t> </a:t>
            </a:r>
            <a:r>
              <a:rPr lang="ru-RU" sz="3200">
                <a:latin typeface="Times New Roman" pitchFamily="18" charset="0"/>
              </a:rPr>
              <a:t>интеллектуальную собственность)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3) </a:t>
            </a:r>
            <a:r>
              <a:rPr lang="ru-RU" i="1">
                <a:latin typeface="Times New Roman" pitchFamily="18" charset="0"/>
              </a:rPr>
              <a:t>в зависимости от стадии инвестирования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нетто-инвестиции (в основание проекта);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реинвестиции (направление свободных средств на инвестирование);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в) брутто-инвестиции (включают нетто-инвестиции и реинвестиции);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4) </a:t>
            </a:r>
            <a:r>
              <a:rPr lang="ru-RU" i="1">
                <a:latin typeface="Times New Roman" pitchFamily="18" charset="0"/>
              </a:rPr>
              <a:t>в зависимости от характера участия в процессе инвестирования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прямые инвестиции (при непосредственном участии инвестора в выборе объекта);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непрямые (осуществляются инвестиционными компаниями и иными финансовыми посредниками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5) </a:t>
            </a:r>
            <a:r>
              <a:rPr lang="ru-RU" i="1">
                <a:latin typeface="Times New Roman" pitchFamily="18" charset="0"/>
              </a:rPr>
              <a:t>в зависимости от срока инвестирования</a:t>
            </a:r>
            <a:r>
              <a:rPr lang="ru-RU">
                <a:latin typeface="Times New Roman" pitchFamily="18" charset="0"/>
              </a:rPr>
              <a:t>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краткосрочные (до 1 года) инвестиции;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долгосрочные (более  1 года) инвестиции;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6) </a:t>
            </a:r>
            <a:r>
              <a:rPr lang="ru-RU" i="1">
                <a:latin typeface="Times New Roman" pitchFamily="18" charset="0"/>
              </a:rPr>
              <a:t>в зависимости от формы собственности</a:t>
            </a:r>
            <a:r>
              <a:rPr lang="ru-RU">
                <a:latin typeface="Times New Roman" pitchFamily="18" charset="0"/>
              </a:rPr>
              <a:t>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частные инвестиции;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государственные инвестиции;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в) иностранные инвестиции;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г) смешанные инвестиции;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 7) </a:t>
            </a:r>
            <a:r>
              <a:rPr lang="ru-RU" i="1">
                <a:latin typeface="Times New Roman" pitchFamily="18" charset="0"/>
              </a:rPr>
              <a:t>по региональному признаку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внутренние инвестиции;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зарубежные инвестиции;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8) </a:t>
            </a:r>
            <a:r>
              <a:rPr lang="ru-RU" i="1">
                <a:latin typeface="Times New Roman" pitchFamily="18" charset="0"/>
              </a:rPr>
              <a:t>в зависимости от уровня риска</a:t>
            </a: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а) инвестиции с низким уровнем риска;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б) инвестиции со средним уровнем риска;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в) инвестиции с высоким уровнем риска;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г) инвестиции с очень высоким уровнем риска;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sz="3200">
                <a:latin typeface="Times New Roman" pitchFamily="18" charset="0"/>
              </a:rPr>
              <a:t>Источниками финансовых средств для инвестиций могут быть собственные (внутренние) ресурсы и привлекаемые извне (от внешних инвесторов).</a:t>
            </a:r>
          </a:p>
        </p:txBody>
      </p:sp>
      <p:graphicFrame>
        <p:nvGraphicFramePr>
          <p:cNvPr id="204803" name="Group 3"/>
          <p:cNvGraphicFramePr>
            <a:graphicFrameLocks noGrp="1"/>
          </p:cNvGraphicFramePr>
          <p:nvPr>
            <p:ph type="tbl" idx="1"/>
          </p:nvPr>
        </p:nvGraphicFramePr>
        <p:xfrm>
          <a:off x="0" y="1447800"/>
          <a:ext cx="9144000" cy="5347971"/>
        </p:xfrm>
        <a:graphic>
          <a:graphicData uri="http://schemas.openxmlformats.org/drawingml/2006/table">
            <a:tbl>
              <a:tblPr/>
              <a:tblGrid>
                <a:gridCol w="2057400"/>
                <a:gridCol w="2689225"/>
                <a:gridCol w="4397375"/>
              </a:tblGrid>
              <a:tr h="5254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капитала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Инвестиционные источники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8538"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Собственный капитал предприятия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Нераспределенная прибыль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Резервный капитал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Различные фонды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Амортизационные отчисления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Внешние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Обыкновенные акции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Привилегированные акции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Вклады учредителей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Безвозмездная финансовая помощь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поступления и финансирование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Заемный капитал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 кредиторская задолженность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Внешние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Долгосрочные обязательства 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Краткосрочные обязательства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Инвестиционный проект – планируемая  и осуществляемая система мероприятий по вложению капитала в создаваемые материальные объекты, технологические процессы, а также в различные виды предпринимательской деятельности  в целях ее сохранения и расширения.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Для экономического обоснования капитальных вложений рассчитывается абсолютная и сравнительная экономическая эффективность.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Экономический эффект –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это результат проведения мероприятия, который может быть выражен как экономия от снижения себестоимости продукции, валовая или чистая прибыль, прирост национального дохода и прибыли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Экономическая эффективность</a:t>
            </a:r>
            <a:r>
              <a:rPr lang="ru-RU">
                <a:latin typeface="Times New Roman" pitchFamily="18" charset="0"/>
              </a:rPr>
              <a:t> - экономический эффект, приходящий на 1 т.г. капитальных вложений,  обеспечивших этот эффект.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 </a:t>
            </a:r>
            <a:r>
              <a:rPr lang="ru-RU" b="1">
                <a:latin typeface="Times New Roman" pitchFamily="18" charset="0"/>
              </a:rPr>
              <a:t>Экономическая эффективность капитальных вложений</a:t>
            </a:r>
            <a:r>
              <a:rPr lang="ru-RU">
                <a:latin typeface="Times New Roman" pitchFamily="18" charset="0"/>
              </a:rPr>
              <a:t> – экономический результат, который отражает целесообразность их осуществления</a:t>
            </a:r>
            <a:r>
              <a:rPr lang="ru-RU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Абсолютная экономическая эффективность может быть определена следующим образом: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Э п.с. =     </a:t>
            </a:r>
            <a:r>
              <a:rPr lang="ru-RU" sz="2800" u="sng">
                <a:latin typeface="Times New Roman" pitchFamily="18" charset="0"/>
              </a:rPr>
              <a:t> ( Ц</a:t>
            </a:r>
            <a:r>
              <a:rPr lang="en-US" sz="2800" u="sng">
                <a:latin typeface="Times New Roman" pitchFamily="18" charset="0"/>
              </a:rPr>
              <a:t>i</a:t>
            </a:r>
            <a:r>
              <a:rPr lang="ru-RU" sz="2800" u="sng">
                <a:latin typeface="Times New Roman" pitchFamily="18" charset="0"/>
              </a:rPr>
              <a:t> – </a:t>
            </a:r>
            <a:r>
              <a:rPr lang="en-US" sz="2800" u="sng">
                <a:latin typeface="Times New Roman" pitchFamily="18" charset="0"/>
              </a:rPr>
              <a:t>Ci</a:t>
            </a:r>
            <a:r>
              <a:rPr lang="ru-RU" sz="2800" u="sng">
                <a:latin typeface="Times New Roman" pitchFamily="18" charset="0"/>
              </a:rPr>
              <a:t>)  </a:t>
            </a:r>
            <a:r>
              <a:rPr lang="en-US" sz="2800" u="sng">
                <a:latin typeface="Times New Roman" pitchFamily="18" charset="0"/>
              </a:rPr>
              <a:t>Ai</a:t>
            </a:r>
            <a:r>
              <a:rPr lang="ru-RU" sz="2800" u="sng">
                <a:latin typeface="Times New Roman" pitchFamily="18" charset="0"/>
              </a:rPr>
              <a:t> ( 1 – </a:t>
            </a:r>
            <a:r>
              <a:rPr lang="en-US" sz="2800" u="sng">
                <a:latin typeface="Times New Roman" pitchFamily="18" charset="0"/>
              </a:rPr>
              <a:t>K</a:t>
            </a:r>
            <a:r>
              <a:rPr lang="ru-RU" sz="2800" u="sng">
                <a:latin typeface="Times New Roman" pitchFamily="18" charset="0"/>
              </a:rPr>
              <a:t>н</a:t>
            </a:r>
            <a:r>
              <a:rPr lang="en-US" sz="2800" u="sng">
                <a:latin typeface="Times New Roman" pitchFamily="18" charset="0"/>
              </a:rPr>
              <a:t>i</a:t>
            </a:r>
            <a:r>
              <a:rPr lang="ru-RU" sz="2800" u="sng">
                <a:latin typeface="Times New Roman" pitchFamily="18" charset="0"/>
              </a:rPr>
              <a:t> )</a:t>
            </a:r>
            <a:r>
              <a:rPr lang="ru-RU" sz="2800">
                <a:latin typeface="Times New Roman" pitchFamily="18" charset="0"/>
              </a:rPr>
              <a:t/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                       КВ стр  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 Ц</a:t>
            </a:r>
            <a:r>
              <a:rPr lang="en-US" sz="2800">
                <a:latin typeface="Times New Roman" pitchFamily="18" charset="0"/>
              </a:rPr>
              <a:t>i</a:t>
            </a:r>
            <a:r>
              <a:rPr lang="ru-RU" sz="2800">
                <a:latin typeface="Times New Roman" pitchFamily="18" charset="0"/>
              </a:rPr>
              <a:t> – оптовая цена </a:t>
            </a:r>
            <a:r>
              <a:rPr lang="en-US" sz="2800">
                <a:latin typeface="Times New Roman" pitchFamily="18" charset="0"/>
              </a:rPr>
              <a:t>I</a:t>
            </a:r>
            <a:r>
              <a:rPr lang="ru-RU" sz="2800">
                <a:latin typeface="Times New Roman" pitchFamily="18" charset="0"/>
              </a:rPr>
              <a:t>-й номенклатуры продукции, т.г.;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       </a:t>
            </a:r>
            <a:r>
              <a:rPr lang="en-US" sz="2800">
                <a:latin typeface="Times New Roman" pitchFamily="18" charset="0"/>
              </a:rPr>
              <a:t>Ci</a:t>
            </a:r>
            <a:r>
              <a:rPr lang="ru-RU" sz="2800">
                <a:latin typeface="Times New Roman" pitchFamily="18" charset="0"/>
              </a:rPr>
              <a:t> – себестоимость единицы </a:t>
            </a:r>
            <a:r>
              <a:rPr lang="en-US" sz="2800">
                <a:latin typeface="Times New Roman" pitchFamily="18" charset="0"/>
              </a:rPr>
              <a:t>I</a:t>
            </a:r>
            <a:r>
              <a:rPr lang="ru-RU" sz="2800">
                <a:latin typeface="Times New Roman" pitchFamily="18" charset="0"/>
              </a:rPr>
              <a:t> –й номенклатуры продукции, т.г.;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       </a:t>
            </a:r>
            <a:r>
              <a:rPr lang="en-US" sz="2800">
                <a:latin typeface="Times New Roman" pitchFamily="18" charset="0"/>
              </a:rPr>
              <a:t>Ai</a:t>
            </a:r>
            <a:r>
              <a:rPr lang="ru-RU" sz="2800">
                <a:latin typeface="Times New Roman" pitchFamily="18" charset="0"/>
              </a:rPr>
              <a:t> – годовой объем производства </a:t>
            </a:r>
            <a:r>
              <a:rPr lang="en-US" sz="2800">
                <a:latin typeface="Times New Roman" pitchFamily="18" charset="0"/>
              </a:rPr>
              <a:t>I</a:t>
            </a:r>
            <a:r>
              <a:rPr lang="ru-RU" sz="2800">
                <a:latin typeface="Times New Roman" pitchFamily="18" charset="0"/>
              </a:rPr>
              <a:t> –й номенклатуры продукции, шт.;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      </a:t>
            </a:r>
            <a:r>
              <a:rPr lang="en-US" sz="2800">
                <a:latin typeface="Times New Roman" pitchFamily="18" charset="0"/>
              </a:rPr>
              <a:t>K</a:t>
            </a:r>
            <a:r>
              <a:rPr lang="ru-RU" sz="2800">
                <a:latin typeface="Times New Roman" pitchFamily="18" charset="0"/>
              </a:rPr>
              <a:t>н</a:t>
            </a:r>
            <a:r>
              <a:rPr lang="en-US" sz="2800">
                <a:latin typeface="Times New Roman" pitchFamily="18" charset="0"/>
              </a:rPr>
              <a:t>i</a:t>
            </a:r>
            <a:r>
              <a:rPr lang="ru-RU" sz="2800">
                <a:latin typeface="Times New Roman" pitchFamily="18" charset="0"/>
              </a:rPr>
              <a:t> – суммарная ставка отчислений в бюджет с учетом действующих льгот по </a:t>
            </a:r>
            <a:r>
              <a:rPr lang="en-US" sz="2800">
                <a:latin typeface="Times New Roman" pitchFamily="18" charset="0"/>
              </a:rPr>
              <a:t>I</a:t>
            </a:r>
            <a:r>
              <a:rPr lang="ru-RU" sz="2800">
                <a:latin typeface="Times New Roman" pitchFamily="18" charset="0"/>
              </a:rPr>
              <a:t> –й номенклатуре продукции в долях единицы;</a:t>
            </a:r>
            <a:br>
              <a:rPr lang="ru-RU" sz="2800">
                <a:latin typeface="Times New Roman" pitchFamily="18" charset="0"/>
              </a:rPr>
            </a:br>
            <a:r>
              <a:rPr lang="ru-RU" sz="2800">
                <a:latin typeface="Times New Roman" pitchFamily="18" charset="0"/>
              </a:rPr>
              <a:t>      КВ стр. – сметная стоимость строящегося промышленного объекта с учетом стоимости оснащения техникой и оборотных средств;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Эффективность капитальных вложений зависит от периода их окупаемости 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Ток = КВ/ (Сн-Сс) х Аг.н 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 Сс и Сн – себестоимость единицы продукции до и после проведения мероприятия по осуществлению капитальных вложений;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               Аг.н. – годовой объем производства продукции в новых условиях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308</Words>
  <PresentationFormat>Экран (4:3)</PresentationFormat>
  <Paragraphs>41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ИНВЕСТИЦИОННАЯ ДЕЯТЕЛЬНОСТЬ ПРЕДПРИЯТИЯ и ЭКОНОМИЧЕСКАЯ ЭФФЕКТИВНОСТЬ </vt:lpstr>
      <vt:lpstr>Инвестиции (от английского investment) означают «капитальные вложения». Инвестиции – это вложения финансовых средств в различные виды экономической деятельности с целью сохранения и увеличения капитала.  </vt:lpstr>
      <vt:lpstr>Ресурсы, предназначенные для инвестиций, условно делятся по следующим направлениям: - освоение и выпуск новой продукции; - техническое перевооружение; - расширение производства; - реконструкция; - новое строительство. </vt:lpstr>
      <vt:lpstr>Капитальные вложения – это единовременные затраты на новое строительство, реконструкцию, расширение и техническое перевооружение </vt:lpstr>
      <vt:lpstr>Новое строительство – это строительство новых промышленных предприятий, которое считается завершенным после ввода его на полную проектную мощность. </vt:lpstr>
      <vt:lpstr>Под расширение действующего предприятия подразумевается строительство новых или расширение действующих цехов основного и вспомогательного производства с целью увеличения производственных мощностей при меньших  капитальных затратах и в более короткие сроки по сравнению с новым строительством.</vt:lpstr>
      <vt:lpstr>Реконструкция действующего промышленного предприятия – это полное  или частичное переустройство с обновлением физически изношенного и морально устаревшего оборудования. </vt:lpstr>
      <vt:lpstr>КЛАССИФИКАЦИЯ ИНВЕСТИЦИЙ  1) по влиянию на конкурентные позиции предприятия  а) пассивные инвестиции б) активные инвестиции</vt:lpstr>
      <vt:lpstr>2) в зависимости от объекта инвестирования а) реальные инвестиции (это вложение денежных средств в физический капитал предприятий) б) финансовые (портфельные) инвестиции (это вложение в покупку акций и других ценных бумаг и использование иных финансовых инструментов с целью увеличения финансового капитала инвестора.  в) инвестиции в научно-техническую продукцию; г) нематериальные инвестиции (в имущественные права и права на интеллектуальную собственность)</vt:lpstr>
      <vt:lpstr>3) в зависимости от стадии инвестирования а) нетто-инвестиции (в основание проекта); б) реинвестиции (направление свободных средств на инвестирование); в) брутто-инвестиции (включают нетто-инвестиции и реинвестиции);</vt:lpstr>
      <vt:lpstr>4) в зависимости от характера участия в процессе инвестирования а) прямые инвестиции (при непосредственном участии инвестора в выборе объекта); б) непрямые (осуществляются инвестиционными компаниями и иными финансовыми посредниками </vt:lpstr>
      <vt:lpstr>5) в зависимости от срока инвестирования  а) краткосрочные (до 1 года) инвестиции; б) долгосрочные (более  1 года) инвестиции;</vt:lpstr>
      <vt:lpstr>6) в зависимости от формы собственности  а) частные инвестиции; б) государственные инвестиции; в) иностранные инвестиции; г) смешанные инвестиции;  7) по региональному признаку а) внутренние инвестиции; б) зарубежные инвестиции;</vt:lpstr>
      <vt:lpstr>8) в зависимости от уровня риска а) инвестиции с низким уровнем риска; б) инвестиции со средним уровнем риска; в) инвестиции с высоким уровнем риска; г) инвестиции с очень высоким уровнем риска;</vt:lpstr>
      <vt:lpstr>Источниками финансовых средств для инвестиций могут быть собственные (внутренние) ресурсы и привлекаемые извне (от внешних инвесторов).</vt:lpstr>
      <vt:lpstr>Инвестиционный проект – планируемая  и осуществляемая система мероприятий по вложению капитала в создаваемые материальные объекты, технологические процессы, а также в различные виды предпринимательской деятельности  в целях ее сохранения и расширения. </vt:lpstr>
      <vt:lpstr>Для экономического обоснования капитальных вложений рассчитывается абсолютная и сравнительная экономическая эффективность.</vt:lpstr>
      <vt:lpstr>Экономический эффект –  это результат проведения мероприятия, который может быть выражен как экономия от снижения себестоимости продукции, валовая или чистая прибыль, прирост национального дохода и прибыли </vt:lpstr>
      <vt:lpstr>Экономическая эффективность - экономический эффект, приходящий на 1 т.г. капитальных вложений,  обеспечивших этот эффект.  Экономическая эффективность капитальных вложений – экономический результат, который отражает целесообразность их осуществления. </vt:lpstr>
      <vt:lpstr>Абсолютная экономическая эффективность может быть определена следующим образом:  Э п.с. =      ( Цi – Ci)  Ai ( 1 – Kнi )                        КВ стр    Цi – оптовая цена I-й номенклатуры продукции, т.г.;        Ci – себестоимость единицы I –й номенклатуры продукции, т.г.;        Ai – годовой объем производства I –й номенклатуры продукции, шт.;       Kнi – суммарная ставка отчислений в бюджет с учетом действующих льгот по I –й номенклатуре продукции в долях единицы;       КВ стр. – сметная стоимость строящегося промышленного объекта с учетом стоимости оснащения техникой и оборотных средств;</vt:lpstr>
      <vt:lpstr>Эффективность капитальных вложений зависит от периода их окупаемости  Ток = КВ/ (Сн-Сс) х Аг.н   Сс и Сн – себестоимость единицы продукции до и после проведения мероприятия по осуществлению капитальных вложений;                Аг.н. – годовой объем производства продукции в новых условиях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ЭКОНОМИЧЕСКАЯ ЭФФЕКТИВНОСТЬ И ИНВЕСТИЦИОННАЯ ДЕЯТЕЛЬНОСТЬ ПРЕДПРИЯТИЯ</dc:title>
  <dc:creator>Алия Кабдулшарипова</dc:creator>
  <cp:lastModifiedBy>User</cp:lastModifiedBy>
  <cp:revision>2</cp:revision>
  <dcterms:created xsi:type="dcterms:W3CDTF">2021-08-25T14:57:26Z</dcterms:created>
  <dcterms:modified xsi:type="dcterms:W3CDTF">2021-08-26T18:17:47Z</dcterms:modified>
</cp:coreProperties>
</file>